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7" r:id="rId2"/>
    <p:sldId id="302" r:id="rId3"/>
    <p:sldId id="306" r:id="rId4"/>
    <p:sldId id="307" r:id="rId5"/>
    <p:sldId id="308" r:id="rId6"/>
    <p:sldId id="309" r:id="rId7"/>
    <p:sldId id="310" r:id="rId8"/>
    <p:sldId id="312" r:id="rId9"/>
    <p:sldId id="304" r:id="rId10"/>
    <p:sldId id="281" r:id="rId11"/>
    <p:sldId id="282" r:id="rId12"/>
    <p:sldId id="283" r:id="rId13"/>
    <p:sldId id="284" r:id="rId14"/>
    <p:sldId id="285" r:id="rId15"/>
    <p:sldId id="288" r:id="rId16"/>
    <p:sldId id="286" r:id="rId17"/>
    <p:sldId id="287" r:id="rId18"/>
    <p:sldId id="289" r:id="rId19"/>
    <p:sldId id="291" r:id="rId20"/>
    <p:sldId id="290" r:id="rId21"/>
    <p:sldId id="292" r:id="rId22"/>
    <p:sldId id="293" r:id="rId23"/>
    <p:sldId id="294" r:id="rId24"/>
    <p:sldId id="295" r:id="rId25"/>
    <p:sldId id="301" r:id="rId26"/>
    <p:sldId id="296" r:id="rId27"/>
    <p:sldId id="297" r:id="rId28"/>
    <p:sldId id="299" r:id="rId29"/>
    <p:sldId id="298" r:id="rId30"/>
    <p:sldId id="300" r:id="rId31"/>
    <p:sldId id="303" r:id="rId32"/>
    <p:sldId id="275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9BCEF"/>
    <a:srgbClr val="969696"/>
    <a:srgbClr val="FAA90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4" autoAdjust="0"/>
    <p:restoredTop sz="94660"/>
  </p:normalViewPr>
  <p:slideViewPr>
    <p:cSldViewPr>
      <p:cViewPr varScale="1">
        <p:scale>
          <a:sx n="84" d="100"/>
          <a:sy n="84" d="100"/>
        </p:scale>
        <p:origin x="-127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fld id="{B4B0606D-13B7-4EFA-A548-0EC3136D08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fld id="{3EDB1297-0C6F-4A59-9F8C-F6B327BD40F5}" type="datetimeFigureOut">
              <a:rPr lang="zh-CN" altLang="en-US"/>
              <a:pPr>
                <a:defRPr/>
              </a:pPr>
              <a:t>2015/7/8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黑体" pitchFamily="49" charset="-122"/>
              </a:defRPr>
            </a:lvl1pPr>
          </a:lstStyle>
          <a:p>
            <a:pPr>
              <a:defRPr/>
            </a:pPr>
            <a:fld id="{3C7E2DAA-F9E4-406E-98D4-C51FCEECD1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0" y="6245225"/>
            <a:ext cx="9144000" cy="612775"/>
            <a:chOff x="0" y="3934"/>
            <a:chExt cx="5760" cy="386"/>
          </a:xfrm>
        </p:grpSpPr>
        <p:sp>
          <p:nvSpPr>
            <p:cNvPr id="5" name="Rectangle 55"/>
            <p:cNvSpPr>
              <a:spLocks noChangeArrowheads="1"/>
            </p:cNvSpPr>
            <p:nvPr userDrawn="1"/>
          </p:nvSpPr>
          <p:spPr bwMode="gray">
            <a:xfrm>
              <a:off x="0" y="4064"/>
              <a:ext cx="5760" cy="2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Freeform 56"/>
            <p:cNvSpPr>
              <a:spLocks/>
            </p:cNvSpPr>
            <p:nvPr userDrawn="1"/>
          </p:nvSpPr>
          <p:spPr bwMode="gray">
            <a:xfrm>
              <a:off x="4425" y="3934"/>
              <a:ext cx="1335" cy="194"/>
            </a:xfrm>
            <a:custGeom>
              <a:avLst/>
              <a:gdLst>
                <a:gd name="T0" fmla="*/ 0 w 1335"/>
                <a:gd name="T1" fmla="*/ 137 h 194"/>
                <a:gd name="T2" fmla="*/ 229 w 1335"/>
                <a:gd name="T3" fmla="*/ 0 h 194"/>
                <a:gd name="T4" fmla="*/ 1335 w 1335"/>
                <a:gd name="T5" fmla="*/ 2 h 194"/>
                <a:gd name="T6" fmla="*/ 1335 w 1335"/>
                <a:gd name="T7" fmla="*/ 194 h 194"/>
                <a:gd name="T8" fmla="*/ 87 w 1335"/>
                <a:gd name="T9" fmla="*/ 194 h 194"/>
                <a:gd name="T10" fmla="*/ 0 w 1335"/>
                <a:gd name="T11" fmla="*/ 137 h 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35" h="194">
                  <a:moveTo>
                    <a:pt x="0" y="137"/>
                  </a:moveTo>
                  <a:lnTo>
                    <a:pt x="229" y="0"/>
                  </a:lnTo>
                  <a:lnTo>
                    <a:pt x="1335" y="2"/>
                  </a:lnTo>
                  <a:lnTo>
                    <a:pt x="1335" y="194"/>
                  </a:lnTo>
                  <a:lnTo>
                    <a:pt x="87" y="19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sp>
        <p:nvSpPr>
          <p:cNvPr id="7" name="Text Box 14"/>
          <p:cNvSpPr txBox="1">
            <a:spLocks noChangeArrowheads="1"/>
          </p:cNvSpPr>
          <p:nvPr/>
        </p:nvSpPr>
        <p:spPr bwMode="gray">
          <a:xfrm>
            <a:off x="304800" y="471488"/>
            <a:ext cx="1384300" cy="519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endParaRPr lang="en-US" altLang="zh-CN" sz="2800" b="1" i="1" smtClean="0">
              <a:solidFill>
                <a:schemeClr val="accent1"/>
              </a:solidFill>
              <a:ea typeface="宋体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617983" y="195673"/>
            <a:ext cx="1077540" cy="107074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71600" y="5638800"/>
            <a:ext cx="6705600" cy="381000"/>
          </a:xfrm>
          <a:extLst/>
        </p:spPr>
        <p:txBody>
          <a:bodyPr/>
          <a:lstStyle>
            <a:lvl1pPr marL="0" indent="0" algn="ctr">
              <a:buFont typeface="Wingdings" pitchFamily="2" charset="2"/>
              <a:buNone/>
              <a:defRPr sz="1600" b="1">
                <a:solidFill>
                  <a:schemeClr val="folHlink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单击此处编辑母版副标题样式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4953000"/>
            <a:ext cx="7391400" cy="762000"/>
          </a:xfrm>
          <a:extLst/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59113" y="6524625"/>
            <a:ext cx="6022975" cy="381000"/>
          </a:xfrm>
          <a:prstGeom prst="rect">
            <a:avLst/>
          </a:prstGeom>
        </p:spPr>
        <p:txBody>
          <a:bodyPr/>
          <a:lstStyle>
            <a:lvl1pPr algn="r" eaLnBrk="0" hangingPunct="0">
              <a:defRPr>
                <a:solidFill>
                  <a:schemeClr val="bg1"/>
                </a:solidFill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r>
              <a:rPr lang="en-US" altLang="zh-CN"/>
              <a:t>University of Electronic Science and Technology of China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5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7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30081" name="Image" r:id="rId3" imgW="12977778" imgH="1955556" progId="">
              <p:embed/>
            </p:oleObj>
          </a:graphicData>
        </a:graphic>
      </p:graphicFrame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98D5F-F6E0-451D-9B5B-92438E4C2A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5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7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31105" name="Image" r:id="rId3" imgW="12977778" imgH="1955556" progId="">
              <p:embed/>
            </p:oleObj>
          </a:graphicData>
        </a:graphic>
      </p:graphicFrame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03238"/>
            <a:ext cx="205740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03238"/>
            <a:ext cx="6019800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A4992-4FF5-4E7F-A7D3-42C820D8BB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5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7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21889" name="Image" r:id="rId3" imgW="12977778" imgH="1955556" progId="">
              <p:embed/>
            </p:oleObj>
          </a:graphicData>
        </a:graphic>
      </p:graphicFrame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AF38D-34F1-4D46-B900-FF10DFBAF1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5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7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22913" name="Image" r:id="rId3" imgW="12977778" imgH="1955556" progId="">
              <p:embed/>
            </p:oleObj>
          </a:graphicData>
        </a:graphic>
      </p:graphicFrame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4A2A2-D9D5-43F7-92AF-4ECCA37D30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6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8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23937" name="Image" r:id="rId3" imgW="12977778" imgH="1955556" progId="">
              <p:embed/>
            </p:oleObj>
          </a:graphicData>
        </a:graphic>
      </p:graphicFrame>
      <p:pic>
        <p:nvPicPr>
          <p:cNvPr id="9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92846-620A-496C-8A8F-9B1123A118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8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10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24961" name="Image" r:id="rId3" imgW="12977778" imgH="1955556" progId="">
              <p:embed/>
            </p:oleObj>
          </a:graphicData>
        </a:graphic>
      </p:graphicFrame>
      <p:pic>
        <p:nvPicPr>
          <p:cNvPr id="11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BF823-23C1-42EF-888A-EA83477299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4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5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6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25985" name="Image" r:id="rId3" imgW="12977778" imgH="1955556" progId="">
              <p:embed/>
            </p:oleObj>
          </a:graphicData>
        </a:graphic>
      </p:graphicFrame>
      <p:pic>
        <p:nvPicPr>
          <p:cNvPr id="7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052E05-11CA-4277-AC51-57FB61980F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3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4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5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27009" name="Image" r:id="rId3" imgW="12977778" imgH="1955556" progId="">
              <p:embed/>
            </p:oleObj>
          </a:graphicData>
        </a:graphic>
      </p:graphicFrame>
      <p:pic>
        <p:nvPicPr>
          <p:cNvPr id="6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CFBD6-D82B-4908-980C-574B04A7E5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6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8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28033" name="Image" r:id="rId3" imgW="12977778" imgH="1955556" progId="">
              <p:embed/>
            </p:oleObj>
          </a:graphicData>
        </a:graphic>
      </p:graphicFrame>
      <p:pic>
        <p:nvPicPr>
          <p:cNvPr id="9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DD9FF-7035-4C20-9019-6501D70B01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6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7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8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429057" name="Image" r:id="rId3" imgW="12977778" imgH="1955556" progId="">
              <p:embed/>
            </p:oleObj>
          </a:graphicData>
        </a:graphic>
      </p:graphicFrame>
      <p:pic>
        <p:nvPicPr>
          <p:cNvPr id="9" name="图片 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62725"/>
            <a:ext cx="18288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705600" y="5867400"/>
            <a:ext cx="1905000" cy="2286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panose="020B0604020202020204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4709B-763C-4848-A684-57180FC598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89"/>
          <p:cNvGrpSpPr>
            <a:grpSpLocks/>
          </p:cNvGrpSpPr>
          <p:nvPr userDrawn="1"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1034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黑体" pitchFamily="49" charset="-122"/>
              </a:endParaRPr>
            </a:p>
          </p:txBody>
        </p:sp>
      </p:grpSp>
      <p:graphicFrame>
        <p:nvGraphicFramePr>
          <p:cNvPr id="1027" name="Object 85"/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p:oleObj spid="_x0000_s1027" name="Image" r:id="rId14" imgW="12977778" imgH="1955556" progId="">
              <p:embed/>
            </p:oleObj>
          </a:graphicData>
        </a:graphic>
      </p:graphicFrame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756025" y="6551613"/>
            <a:ext cx="21336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bg1"/>
                </a:solidFill>
                <a:ea typeface="宋体" charset="-122"/>
              </a:defRPr>
            </a:lvl1pPr>
          </a:lstStyle>
          <a:p>
            <a:pPr>
              <a:defRPr/>
            </a:pPr>
            <a:fld id="{42C1D51B-010D-4DF5-BB57-4A6C6DF37F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756025" y="6551613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bg1"/>
                </a:solidFill>
                <a:ea typeface="宋体" charset="-122"/>
              </a:defRPr>
            </a:lvl1pPr>
          </a:lstStyle>
          <a:p>
            <a:pPr>
              <a:defRPr/>
            </a:pPr>
            <a:fld id="{5BCCF77E-30F7-4254-A9FE-9D2A342E4F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503238"/>
            <a:ext cx="8153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092280" y="6466949"/>
            <a:ext cx="1872208" cy="324901"/>
          </a:xfrm>
          <a:prstGeom prst="rect">
            <a:avLst/>
          </a:prstGeom>
          <a:effectLst>
            <a:glow rad="12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"/>
          <p:cNvSpPr txBox="1">
            <a:spLocks noChangeArrowheads="1"/>
          </p:cNvSpPr>
          <p:nvPr userDrawn="1"/>
        </p:nvSpPr>
        <p:spPr bwMode="auto">
          <a:xfrm>
            <a:off x="323850" y="6516688"/>
            <a:ext cx="231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Times New Roman" panose="02020603050405020304" pitchFamily="18" charset="0"/>
              </a:rPr>
              <a:t>模拟电路基础课程组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Black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Black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Black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 Black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黑体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ea typeface="黑体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黑体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黑体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3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4953000"/>
            <a:ext cx="7391400" cy="1068288"/>
          </a:xfrm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5400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Verdana" panose="020B0604030504040204" pitchFamily="34" charset="0"/>
              </a:rPr>
              <a:t>模拟电路基础</a:t>
            </a:r>
            <a:endParaRPr lang="en-US" altLang="zh-CN" sz="5400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Verdana" panose="020B0604030504040204" pitchFamily="34" charset="0"/>
            </a:endParaRPr>
          </a:p>
        </p:txBody>
      </p:sp>
      <p:sp>
        <p:nvSpPr>
          <p:cNvPr id="375810" name="Rectangle 4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555875" y="6524625"/>
            <a:ext cx="6526213" cy="381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400" b="1" smtClean="0">
                <a:latin typeface="Arial" charset="0"/>
                <a:ea typeface="宋体" charset="-122"/>
              </a:rPr>
              <a:t>University of Electronic Science and Technology of China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049" name="Picture 14" descr="Img3356775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4437063"/>
            <a:ext cx="32956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6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直流稳压电源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1557338"/>
            <a:ext cx="6911975" cy="9366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400" b="1" smtClean="0">
                <a:ea typeface="楷体_GB2312" pitchFamily="49" charset="-122"/>
              </a:rPr>
              <a:t>   将交流市电（</a:t>
            </a:r>
            <a:r>
              <a:rPr kumimoji="1" lang="en-US" altLang="zh-CN" sz="2400" b="1" smtClean="0">
                <a:latin typeface="楷体_GB2312" pitchFamily="49" charset="-122"/>
                <a:ea typeface="楷体_GB2312" pitchFamily="49" charset="-122"/>
              </a:rPr>
              <a:t>220V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400" b="1" smtClean="0">
                <a:latin typeface="楷体_GB2312" pitchFamily="49" charset="-122"/>
                <a:ea typeface="楷体_GB2312" pitchFamily="49" charset="-122"/>
              </a:rPr>
              <a:t>50Hz</a:t>
            </a:r>
            <a:r>
              <a:rPr kumimoji="1" lang="zh-CN" altLang="en-US" sz="2400" b="1" smtClean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400" b="1" smtClean="0">
                <a:ea typeface="楷体_GB2312" pitchFamily="49" charset="-122"/>
              </a:rPr>
              <a:t>变为稳定的直流输出，为各种小型用电设备供电。</a:t>
            </a:r>
          </a:p>
        </p:txBody>
      </p:sp>
      <p:pic>
        <p:nvPicPr>
          <p:cNvPr id="386052" name="Picture 5" descr="u=962847447,1161657713&amp;fm=21&amp;gp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2492375"/>
            <a:ext cx="2520950" cy="248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6053" name="Picture 7" descr="u=4263580352,3560224785&amp;fm=21&amp;gp=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688" y="2852738"/>
            <a:ext cx="21907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6054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938" y="2781300"/>
            <a:ext cx="25336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  要求</a:t>
            </a:r>
          </a:p>
        </p:txBody>
      </p:sp>
      <p:sp>
        <p:nvSpPr>
          <p:cNvPr id="38707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6013" y="1700213"/>
            <a:ext cx="7272337" cy="3889375"/>
          </a:xfrm>
        </p:spPr>
        <p:txBody>
          <a:bodyPr/>
          <a:lstStyle/>
          <a:p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高电压（</a:t>
            </a:r>
            <a:r>
              <a:rPr lang="en-US" altLang="zh-CN" b="1" smtClean="0">
                <a:latin typeface="Times New Roman" pitchFamily="18" charset="0"/>
                <a:ea typeface="楷体_GB2312" pitchFamily="49" charset="-122"/>
              </a:rPr>
              <a:t>220V</a:t>
            </a:r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）变为低电压（</a:t>
            </a:r>
            <a:r>
              <a:rPr lang="en-US" altLang="zh-CN" b="1" smtClean="0">
                <a:latin typeface="Times New Roman" pitchFamily="18" charset="0"/>
                <a:ea typeface="楷体_GB2312" pitchFamily="49" charset="-122"/>
              </a:rPr>
              <a:t>5V,9V…</a:t>
            </a:r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）</a:t>
            </a:r>
          </a:p>
          <a:p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交流变为直流</a:t>
            </a:r>
          </a:p>
          <a:p>
            <a:r>
              <a:rPr lang="zh-CN" altLang="en-US" b="1" smtClean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稳定的输出电压</a:t>
            </a:r>
          </a:p>
          <a:p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足够的功率</a:t>
            </a:r>
          </a:p>
          <a:p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效率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  主要技术指标</a:t>
            </a:r>
          </a:p>
        </p:txBody>
      </p:sp>
      <p:sp>
        <p:nvSpPr>
          <p:cNvPr id="60427" name="Text Box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57313" y="1412875"/>
            <a:ext cx="7786687" cy="5029200"/>
          </a:xfrm>
        </p:spPr>
        <p:txBody>
          <a:bodyPr/>
          <a:lstStyle/>
          <a:p>
            <a:r>
              <a:rPr kumimoji="1" lang="zh-CN" altLang="en-US" sz="2400" b="1" smtClean="0">
                <a:ea typeface="楷体_GB2312" pitchFamily="49" charset="-122"/>
              </a:rPr>
              <a:t>输出电压</a:t>
            </a:r>
            <a:endParaRPr kumimoji="1" lang="en-US" altLang="zh-CN" sz="2400" b="1" smtClean="0">
              <a:ea typeface="楷体_GB2312" pitchFamily="49" charset="-122"/>
            </a:endParaRPr>
          </a:p>
          <a:p>
            <a:r>
              <a:rPr kumimoji="1" lang="zh-CN" altLang="zh-CN" sz="2400" b="1" smtClean="0">
                <a:ea typeface="楷体_GB2312" pitchFamily="49" charset="-122"/>
              </a:rPr>
              <a:t>输出电流</a:t>
            </a:r>
            <a:endParaRPr kumimoji="1" lang="en-US" altLang="zh-CN" sz="2400" b="1" smtClean="0">
              <a:ea typeface="楷体_GB2312" pitchFamily="49" charset="-122"/>
            </a:endParaRPr>
          </a:p>
          <a:p>
            <a:r>
              <a:rPr kumimoji="1" lang="zh-CN" altLang="zh-CN" sz="2400" b="1" smtClean="0">
                <a:ea typeface="楷体_GB2312" pitchFamily="49" charset="-122"/>
              </a:rPr>
              <a:t>稳压系数</a:t>
            </a:r>
            <a:endParaRPr kumimoji="1" lang="zh-CN" altLang="en-US" sz="2400" b="1" smtClean="0">
              <a:ea typeface="楷体_GB2312" pitchFamily="49" charset="-122"/>
            </a:endParaRPr>
          </a:p>
          <a:p>
            <a:endParaRPr kumimoji="1" lang="zh-CN" altLang="en-US" sz="2400" b="1" smtClean="0">
              <a:ea typeface="楷体_GB2312" pitchFamily="49" charset="-122"/>
            </a:endParaRPr>
          </a:p>
          <a:p>
            <a:r>
              <a:rPr kumimoji="1" lang="zh-CN" altLang="en-US" sz="2400" b="1" smtClean="0">
                <a:ea typeface="楷体_GB2312" pitchFamily="49" charset="-122"/>
              </a:rPr>
              <a:t>电压调整率</a:t>
            </a:r>
          </a:p>
          <a:p>
            <a:pPr>
              <a:buFont typeface="Wingdings" pitchFamily="2" charset="2"/>
              <a:buNone/>
            </a:pPr>
            <a:r>
              <a:rPr kumimoji="1" lang="zh-CN" altLang="en-US" sz="2400" b="1" smtClean="0">
                <a:ea typeface="楷体_GB2312" pitchFamily="49" charset="-122"/>
              </a:rPr>
              <a:t>         </a:t>
            </a:r>
          </a:p>
          <a:p>
            <a:r>
              <a:rPr kumimoji="1" lang="zh-CN" altLang="en-US" sz="2400" b="1" smtClean="0">
                <a:ea typeface="楷体_GB2312" pitchFamily="49" charset="-122"/>
              </a:rPr>
              <a:t>输出电阻</a:t>
            </a:r>
          </a:p>
          <a:p>
            <a:r>
              <a:rPr kumimoji="1" lang="zh-CN" altLang="en-US" sz="2400" b="1" smtClean="0">
                <a:ea typeface="楷体_GB2312" pitchFamily="49" charset="-122"/>
              </a:rPr>
              <a:t>电流调整率</a:t>
            </a:r>
          </a:p>
          <a:p>
            <a:endParaRPr kumimoji="1" lang="zh-CN" altLang="en-US" sz="2400" b="1" smtClean="0">
              <a:ea typeface="楷体_GB2312" pitchFamily="49" charset="-122"/>
            </a:endParaRPr>
          </a:p>
          <a:p>
            <a:r>
              <a:rPr kumimoji="1" lang="zh-CN" altLang="en-US" sz="2400" b="1" smtClean="0">
                <a:ea typeface="楷体_GB2312" pitchFamily="49" charset="-122"/>
              </a:rPr>
              <a:t>纹波系数</a:t>
            </a:r>
          </a:p>
          <a:p>
            <a:r>
              <a:rPr kumimoji="1" lang="zh-CN" altLang="en-US" sz="2400" b="1" smtClean="0">
                <a:ea typeface="楷体_GB2312" pitchFamily="49" charset="-122"/>
              </a:rPr>
              <a:t>输出电压的温度系数</a:t>
            </a:r>
          </a:p>
        </p:txBody>
      </p:sp>
      <p:graphicFrame>
        <p:nvGraphicFramePr>
          <p:cNvPr id="47111" name="Object 7"/>
          <p:cNvGraphicFramePr>
            <a:graphicFrameLocks noChangeAspect="1"/>
          </p:cNvGraphicFramePr>
          <p:nvPr>
            <p:ph sz="quarter" idx="4294967295"/>
          </p:nvPr>
        </p:nvGraphicFramePr>
        <p:xfrm>
          <a:off x="3743325" y="2462213"/>
          <a:ext cx="2016125" cy="700087"/>
        </p:xfrm>
        <a:graphic>
          <a:graphicData uri="http://schemas.openxmlformats.org/presentationml/2006/ole">
            <p:oleObj spid="_x0000_s60421" name="公式" r:id="rId3" imgW="1244520" imgH="431640" progId="Equation.3">
              <p:embed/>
            </p:oleObj>
          </a:graphicData>
        </a:graphic>
      </p:graphicFrame>
      <p:graphicFrame>
        <p:nvGraphicFramePr>
          <p:cNvPr id="2" name="Object 7"/>
          <p:cNvGraphicFramePr>
            <a:graphicFrameLocks noChangeAspect="1"/>
          </p:cNvGraphicFramePr>
          <p:nvPr>
            <p:ph sz="quarter" idx="4294967295"/>
          </p:nvPr>
        </p:nvGraphicFramePr>
        <p:xfrm>
          <a:off x="3743325" y="4694238"/>
          <a:ext cx="2160588" cy="674687"/>
        </p:xfrm>
        <a:graphic>
          <a:graphicData uri="http://schemas.openxmlformats.org/presentationml/2006/ole">
            <p:oleObj spid="_x0000_s60423" name="公式" r:id="rId4" imgW="1384200" imgH="431640" progId="Equation.3">
              <p:embed/>
            </p:oleObj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3743325" y="3470275"/>
          <a:ext cx="2243138" cy="700088"/>
        </p:xfrm>
        <a:graphic>
          <a:graphicData uri="http://schemas.openxmlformats.org/presentationml/2006/ole">
            <p:oleObj spid="_x0000_s60425" name="公式" r:id="rId5" imgW="138420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  直流稳压电源组成</a:t>
            </a: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1219200" y="3124200"/>
          <a:ext cx="533400" cy="555625"/>
        </p:xfrm>
        <a:graphic>
          <a:graphicData uri="http://schemas.openxmlformats.org/presentationml/2006/ole">
            <p:oleObj spid="_x0000_s63495" name="Photo Editor 照片" r:id="rId3" imgW="23663403" imgH="4315427" progId="">
              <p:embed/>
            </p:oleObj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2743200" y="3124200"/>
          <a:ext cx="533400" cy="555625"/>
        </p:xfrm>
        <a:graphic>
          <a:graphicData uri="http://schemas.openxmlformats.org/presentationml/2006/ole">
            <p:oleObj spid="_x0000_s63496" name="Photo Editor 照片" r:id="rId4" imgW="23663403" imgH="4315427" progId="">
              <p:embed/>
            </p:oleObj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7772400" y="3124200"/>
          <a:ext cx="609600" cy="434975"/>
        </p:xfrm>
        <a:graphic>
          <a:graphicData uri="http://schemas.openxmlformats.org/presentationml/2006/ole">
            <p:oleObj spid="_x0000_s63497" name="Photo Editor 照片" r:id="rId5" imgW="23663403" imgH="4315427" progId="">
              <p:embed/>
            </p:oleObj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5943600" y="3200400"/>
          <a:ext cx="762000" cy="352425"/>
        </p:xfrm>
        <a:graphic>
          <a:graphicData uri="http://schemas.openxmlformats.org/presentationml/2006/ole">
            <p:oleObj spid="_x0000_s63498" name="Photo Editor 照片" r:id="rId6" imgW="23663403" imgH="4315427" progId="">
              <p:embed/>
            </p:oleObj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4419600" y="3124200"/>
          <a:ext cx="685800" cy="598488"/>
        </p:xfrm>
        <a:graphic>
          <a:graphicData uri="http://schemas.openxmlformats.org/presentationml/2006/ole">
            <p:oleObj spid="_x0000_s63499" name="Photo Editor 照片" r:id="rId7" imgW="23663403" imgH="4315427" progId="">
              <p:embed/>
            </p:oleObj>
          </a:graphicData>
        </a:graphic>
      </p:graphicFrame>
      <p:graphicFrame>
        <p:nvGraphicFramePr>
          <p:cNvPr id="21520" name="Object 16"/>
          <p:cNvGraphicFramePr>
            <a:graphicFrameLocks noChangeAspect="1"/>
          </p:cNvGraphicFramePr>
          <p:nvPr/>
        </p:nvGraphicFramePr>
        <p:xfrm>
          <a:off x="304800" y="2286000"/>
          <a:ext cx="8229600" cy="823913"/>
        </p:xfrm>
        <a:graphic>
          <a:graphicData uri="http://schemas.openxmlformats.org/presentationml/2006/ole">
            <p:oleObj spid="_x0000_s63500" name="Photo Editor 照片" r:id="rId8" imgW="23247619" imgH="2333333" progId="">
              <p:embed/>
            </p:oleObj>
          </a:graphicData>
        </a:graphic>
      </p:graphicFrame>
      <p:sp>
        <p:nvSpPr>
          <p:cNvPr id="63502" name="Text Box 11"/>
          <p:cNvSpPr txBox="1">
            <a:spLocks noChangeArrowheads="1"/>
          </p:cNvSpPr>
          <p:nvPr/>
        </p:nvSpPr>
        <p:spPr bwMode="auto">
          <a:xfrm>
            <a:off x="1187450" y="4221163"/>
            <a:ext cx="7345363" cy="137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影响输出电压稳定性的主要因素：</a:t>
            </a:r>
          </a:p>
          <a:p>
            <a:pPr marL="342900" indent="-342900"/>
            <a:endParaRPr kumimoji="1" lang="zh-CN" altLang="en-US" sz="1200" b="1">
              <a:latin typeface="Times New Roman" pitchFamily="18" charset="0"/>
              <a:ea typeface="楷体_GB2312" pitchFamily="49" charset="-122"/>
            </a:endParaRPr>
          </a:p>
          <a:p>
            <a:pPr marL="342900" indent="-342900">
              <a:buFont typeface="Wingdings" pitchFamily="2" charset="2"/>
              <a:buNone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）负载变化</a:t>
            </a:r>
          </a:p>
          <a:p>
            <a:pPr marL="342900" indent="-342900">
              <a:buFont typeface="Wingdings" pitchFamily="2" charset="2"/>
              <a:buNone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）电网电压变化（ </a:t>
            </a:r>
            <a:r>
              <a:rPr kumimoji="1" lang="en-US" altLang="zh-CN" sz="2400" b="1">
                <a:latin typeface="Times New Roman" pitchFamily="18" charset="0"/>
              </a:rPr>
              <a:t>±10</a:t>
            </a:r>
            <a:r>
              <a:rPr kumimoji="1" lang="zh-CN" altLang="en-US" sz="2400" b="1">
                <a:latin typeface="Times New Roman" pitchFamily="18" charset="0"/>
              </a:rPr>
              <a:t>％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1 </a:t>
            </a:r>
            <a:r>
              <a:rPr lang="zh-CN" altLang="en-US" smtClean="0"/>
              <a:t>电源变压器</a:t>
            </a:r>
          </a:p>
        </p:txBody>
      </p:sp>
      <p:sp>
        <p:nvSpPr>
          <p:cNvPr id="3901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550" y="1844675"/>
            <a:ext cx="4762500" cy="2921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b="1" smtClean="0">
                <a:solidFill>
                  <a:srgbClr val="FF0000"/>
                </a:solidFill>
                <a:ea typeface="楷体_GB2312" pitchFamily="49" charset="-122"/>
              </a:rPr>
              <a:t>注意：</a:t>
            </a:r>
          </a:p>
          <a:p>
            <a:r>
              <a:rPr lang="zh-CN" altLang="en-US" b="1" smtClean="0">
                <a:ea typeface="楷体_GB2312" pitchFamily="49" charset="-122"/>
              </a:rPr>
              <a:t>初级绕组的输入电压</a:t>
            </a:r>
          </a:p>
          <a:p>
            <a:r>
              <a:rPr lang="zh-CN" altLang="en-US" b="1" smtClean="0">
                <a:ea typeface="楷体_GB2312" pitchFamily="49" charset="-122"/>
              </a:rPr>
              <a:t>次级绕组的输出电压</a:t>
            </a:r>
          </a:p>
          <a:p>
            <a:r>
              <a:rPr lang="zh-CN" altLang="en-US" b="1" smtClean="0">
                <a:ea typeface="楷体_GB2312" pitchFamily="49" charset="-122"/>
              </a:rPr>
              <a:t>次级绕组的连接方式</a:t>
            </a:r>
          </a:p>
          <a:p>
            <a:r>
              <a:rPr lang="zh-CN" altLang="en-US" b="1" smtClean="0">
                <a:ea typeface="楷体_GB2312" pitchFamily="49" charset="-122"/>
              </a:rPr>
              <a:t>绕组的</a:t>
            </a:r>
            <a:r>
              <a:rPr lang="zh-CN" altLang="en-US" b="1" smtClean="0">
                <a:solidFill>
                  <a:srgbClr val="FF0000"/>
                </a:solidFill>
                <a:ea typeface="楷体_GB2312" pitchFamily="49" charset="-122"/>
              </a:rPr>
              <a:t>功率容量</a:t>
            </a:r>
          </a:p>
        </p:txBody>
      </p:sp>
      <p:pic>
        <p:nvPicPr>
          <p:cNvPr id="390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263" y="1484313"/>
            <a:ext cx="342900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2—</a:t>
            </a:r>
            <a:r>
              <a:rPr lang="zh-CN" altLang="en-US" smtClean="0"/>
              <a:t>整流电路</a:t>
            </a:r>
          </a:p>
        </p:txBody>
      </p:sp>
      <p:pic>
        <p:nvPicPr>
          <p:cNvPr id="391170" name="Picture 5" descr="u=1074027356,3498832525&amp;fm=23&amp;gp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738" y="2852738"/>
            <a:ext cx="4248150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1171" name="Picture 7" descr="u=2903863624,242404961&amp;fm=15&amp;gp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2997200"/>
            <a:ext cx="2808287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1172" name="Text Box 11"/>
          <p:cNvSpPr txBox="1">
            <a:spLocks noChangeArrowheads="1"/>
          </p:cNvSpPr>
          <p:nvPr/>
        </p:nvSpPr>
        <p:spPr bwMode="auto">
          <a:xfrm>
            <a:off x="1116013" y="1341438"/>
            <a:ext cx="7345362" cy="137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注意：</a:t>
            </a:r>
          </a:p>
          <a:p>
            <a:pPr marL="342900" indent="-342900"/>
            <a:endParaRPr kumimoji="1" lang="zh-CN" altLang="en-US" sz="1200" b="1">
              <a:latin typeface="Times New Roman" pitchFamily="18" charset="0"/>
              <a:ea typeface="楷体_GB2312" pitchFamily="49" charset="-122"/>
            </a:endParaRPr>
          </a:p>
          <a:p>
            <a:pPr marL="342900" indent="-342900">
              <a:buFont typeface="Wingdings" pitchFamily="2" charset="2"/>
              <a:buNone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）最高反向工作电压</a:t>
            </a:r>
          </a:p>
          <a:p>
            <a:pPr marL="342900" indent="-342900">
              <a:buFont typeface="Wingdings" pitchFamily="2" charset="2"/>
              <a:buNone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）最大整流电流</a:t>
            </a:r>
          </a:p>
        </p:txBody>
      </p:sp>
      <p:sp>
        <p:nvSpPr>
          <p:cNvPr id="391173" name="Rectangle 9"/>
          <p:cNvSpPr>
            <a:spLocks noChangeArrowheads="1"/>
          </p:cNvSpPr>
          <p:nvPr/>
        </p:nvSpPr>
        <p:spPr bwMode="auto">
          <a:xfrm>
            <a:off x="1476375" y="5589588"/>
            <a:ext cx="1716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楷体_GB2312" pitchFamily="49" charset="-122"/>
              </a:rPr>
              <a:t>整流二极管</a:t>
            </a:r>
          </a:p>
        </p:txBody>
      </p:sp>
      <p:sp>
        <p:nvSpPr>
          <p:cNvPr id="391174" name="Rectangle 10"/>
          <p:cNvSpPr>
            <a:spLocks noChangeArrowheads="1"/>
          </p:cNvSpPr>
          <p:nvPr/>
        </p:nvSpPr>
        <p:spPr bwMode="auto">
          <a:xfrm>
            <a:off x="5292725" y="5583238"/>
            <a:ext cx="1103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ea typeface="楷体_GB2312" pitchFamily="49" charset="-122"/>
              </a:rPr>
              <a:t>整流桥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2 </a:t>
            </a:r>
            <a:r>
              <a:rPr lang="zh-CN" altLang="en-US" smtClean="0"/>
              <a:t>整流电路</a:t>
            </a:r>
            <a:r>
              <a:rPr lang="en-US" altLang="zh-CN" smtClean="0"/>
              <a:t>—</a:t>
            </a:r>
            <a:r>
              <a:rPr lang="zh-CN" altLang="en-US" smtClean="0"/>
              <a:t>半波整流</a:t>
            </a: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>
            <p:ph sz="half" idx="4294967295"/>
          </p:nvPr>
        </p:nvGraphicFramePr>
        <p:xfrm>
          <a:off x="1042988" y="1628775"/>
          <a:ext cx="3671887" cy="1978025"/>
        </p:xfrm>
        <a:graphic>
          <a:graphicData uri="http://schemas.openxmlformats.org/presentationml/2006/ole">
            <p:oleObj spid="_x0000_s66564" name="Photo Editor 照片" r:id="rId3" imgW="10895238" imgH="5866667" progId="">
              <p:embed/>
            </p:oleObj>
          </a:graphicData>
        </a:graphic>
      </p:graphicFrame>
      <p:graphicFrame>
        <p:nvGraphicFramePr>
          <p:cNvPr id="66567" name="Object 3"/>
          <p:cNvGraphicFramePr>
            <a:graphicFrameLocks noChangeAspect="1"/>
          </p:cNvGraphicFramePr>
          <p:nvPr>
            <p:ph sz="quarter" idx="4294967295"/>
          </p:nvPr>
        </p:nvGraphicFramePr>
        <p:xfrm>
          <a:off x="5219700" y="1628775"/>
          <a:ext cx="3600450" cy="3544888"/>
        </p:xfrm>
        <a:graphic>
          <a:graphicData uri="http://schemas.openxmlformats.org/presentationml/2006/ole">
            <p:oleObj spid="_x0000_s66567" name="Photo Editor 照片" r:id="rId4" imgW="12174649" imgH="11984123" progId="">
              <p:embed/>
            </p:oleObj>
          </a:graphicData>
        </a:graphic>
      </p:graphicFrame>
      <p:graphicFrame>
        <p:nvGraphicFramePr>
          <p:cNvPr id="24586" name="Object 10"/>
          <p:cNvGraphicFramePr>
            <a:graphicFrameLocks noChangeAspect="1"/>
          </p:cNvGraphicFramePr>
          <p:nvPr/>
        </p:nvGraphicFramePr>
        <p:xfrm>
          <a:off x="2771775" y="4005263"/>
          <a:ext cx="1831975" cy="447675"/>
        </p:xfrm>
        <a:graphic>
          <a:graphicData uri="http://schemas.openxmlformats.org/presentationml/2006/ole">
            <p:oleObj spid="_x0000_s66570" name="公式" r:id="rId5" imgW="990360" imgH="241200" progId="Equation.3">
              <p:embed/>
            </p:oleObj>
          </a:graphicData>
        </a:graphic>
      </p:graphicFrame>
      <p:graphicFrame>
        <p:nvGraphicFramePr>
          <p:cNvPr id="24585" name="Object 9"/>
          <p:cNvGraphicFramePr>
            <a:graphicFrameLocks noChangeAspect="1"/>
          </p:cNvGraphicFramePr>
          <p:nvPr>
            <p:ph sz="quarter" idx="4294967295"/>
          </p:nvPr>
        </p:nvGraphicFramePr>
        <p:xfrm>
          <a:off x="2627313" y="4724400"/>
          <a:ext cx="2159000" cy="1287463"/>
        </p:xfrm>
        <a:graphic>
          <a:graphicData uri="http://schemas.openxmlformats.org/presentationml/2006/ole">
            <p:oleObj spid="_x0000_s66571" name="公式" r:id="rId6" imgW="1193760" imgH="711000" progId="Equation.3">
              <p:embed/>
            </p:oleObj>
          </a:graphicData>
        </a:graphic>
      </p:graphicFrame>
      <p:sp>
        <p:nvSpPr>
          <p:cNvPr id="66573" name="Text Box 11"/>
          <p:cNvSpPr txBox="1">
            <a:spLocks noChangeArrowheads="1"/>
          </p:cNvSpPr>
          <p:nvPr/>
        </p:nvSpPr>
        <p:spPr bwMode="auto">
          <a:xfrm>
            <a:off x="1116013" y="3933825"/>
            <a:ext cx="1728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输出电压：</a:t>
            </a:r>
          </a:p>
        </p:txBody>
      </p:sp>
      <p:sp>
        <p:nvSpPr>
          <p:cNvPr id="66574" name="Text Box 11"/>
          <p:cNvSpPr txBox="1">
            <a:spLocks noChangeArrowheads="1"/>
          </p:cNvSpPr>
          <p:nvPr/>
        </p:nvSpPr>
        <p:spPr bwMode="auto">
          <a:xfrm>
            <a:off x="827088" y="5084763"/>
            <a:ext cx="2016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二极管参数：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2 </a:t>
            </a:r>
            <a:r>
              <a:rPr lang="zh-CN" altLang="en-US" smtClean="0"/>
              <a:t>整流电路</a:t>
            </a:r>
            <a:r>
              <a:rPr lang="en-US" altLang="zh-CN" smtClean="0"/>
              <a:t>—</a:t>
            </a:r>
            <a:r>
              <a:rPr lang="zh-CN" altLang="en-US" smtClean="0"/>
              <a:t>桥式整流</a:t>
            </a:r>
          </a:p>
        </p:txBody>
      </p:sp>
      <p:graphicFrame>
        <p:nvGraphicFramePr>
          <p:cNvPr id="24585" name="Object 9"/>
          <p:cNvGraphicFramePr>
            <a:graphicFrameLocks noChangeAspect="1"/>
          </p:cNvGraphicFramePr>
          <p:nvPr>
            <p:ph sz="quarter" idx="4294967295"/>
          </p:nvPr>
        </p:nvGraphicFramePr>
        <p:xfrm>
          <a:off x="2843213" y="4724400"/>
          <a:ext cx="2159000" cy="1287463"/>
        </p:xfrm>
        <a:graphic>
          <a:graphicData uri="http://schemas.openxmlformats.org/presentationml/2006/ole">
            <p:oleObj spid="_x0000_s70662" name="公式" r:id="rId3" imgW="1193760" imgH="711000" progId="Equation.3">
              <p:embed/>
            </p:oleObj>
          </a:graphicData>
        </a:graphic>
      </p:graphicFrame>
      <p:graphicFrame>
        <p:nvGraphicFramePr>
          <p:cNvPr id="24586" name="Object 10"/>
          <p:cNvGraphicFramePr>
            <a:graphicFrameLocks noChangeAspect="1"/>
          </p:cNvGraphicFramePr>
          <p:nvPr/>
        </p:nvGraphicFramePr>
        <p:xfrm>
          <a:off x="3046413" y="4005263"/>
          <a:ext cx="1714500" cy="447675"/>
        </p:xfrm>
        <a:graphic>
          <a:graphicData uri="http://schemas.openxmlformats.org/presentationml/2006/ole">
            <p:oleObj spid="_x0000_s70661" name="公式" r:id="rId4" imgW="927000" imgH="241200" progId="Equation.3">
              <p:embed/>
            </p:oleObj>
          </a:graphicData>
        </a:graphic>
      </p:graphicFrame>
      <p:sp>
        <p:nvSpPr>
          <p:cNvPr id="70675" name="Text Box 11"/>
          <p:cNvSpPr txBox="1">
            <a:spLocks noChangeArrowheads="1"/>
          </p:cNvSpPr>
          <p:nvPr/>
        </p:nvSpPr>
        <p:spPr bwMode="auto">
          <a:xfrm>
            <a:off x="1331913" y="3933825"/>
            <a:ext cx="1728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输出电压：</a:t>
            </a:r>
          </a:p>
        </p:txBody>
      </p:sp>
      <p:sp>
        <p:nvSpPr>
          <p:cNvPr id="70676" name="Text Box 11"/>
          <p:cNvSpPr txBox="1">
            <a:spLocks noChangeArrowheads="1"/>
          </p:cNvSpPr>
          <p:nvPr/>
        </p:nvSpPr>
        <p:spPr bwMode="auto">
          <a:xfrm>
            <a:off x="1042988" y="5084763"/>
            <a:ext cx="2016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二极管参数：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5435600" y="1412875"/>
          <a:ext cx="3082925" cy="4572000"/>
        </p:xfrm>
        <a:graphic>
          <a:graphicData uri="http://schemas.openxmlformats.org/presentationml/2006/ole">
            <p:oleObj spid="_x0000_s70670" name="Photo Editor 照片" r:id="rId5" imgW="11685714" imgH="17333333" progId="">
              <p:embed/>
            </p:oleObj>
          </a:graphicData>
        </a:graphic>
      </p:graphicFrame>
      <p:graphicFrame>
        <p:nvGraphicFramePr>
          <p:cNvPr id="70673" name="Object 7"/>
          <p:cNvGraphicFramePr>
            <a:graphicFrameLocks noChangeAspect="1"/>
          </p:cNvGraphicFramePr>
          <p:nvPr/>
        </p:nvGraphicFramePr>
        <p:xfrm>
          <a:off x="900113" y="1773238"/>
          <a:ext cx="4321175" cy="1587500"/>
        </p:xfrm>
        <a:graphic>
          <a:graphicData uri="http://schemas.openxmlformats.org/presentationml/2006/ole">
            <p:oleObj spid="_x0000_s70673" name="Photo Editor 照片" r:id="rId6" imgW="14146600" imgH="522995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3 </a:t>
            </a:r>
            <a:r>
              <a:rPr lang="zh-CN" altLang="en-US" smtClean="0"/>
              <a:t>电容滤波电路</a:t>
            </a:r>
          </a:p>
        </p:txBody>
      </p:sp>
      <p:pic>
        <p:nvPicPr>
          <p:cNvPr id="394242" name="Picture 11" descr="u=1114456332,854617436&amp;fm=23&amp;gp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2420938"/>
            <a:ext cx="41148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3" name="Picture 13" descr="u=1002834452,3794703719&amp;fm=23&amp;gp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4300" y="2492375"/>
            <a:ext cx="4176713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4244" name="Text Box 11"/>
          <p:cNvSpPr txBox="1">
            <a:spLocks noChangeArrowheads="1"/>
          </p:cNvSpPr>
          <p:nvPr/>
        </p:nvSpPr>
        <p:spPr bwMode="auto">
          <a:xfrm>
            <a:off x="1116013" y="1557338"/>
            <a:ext cx="511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注意电解电容的耐压与极性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3 </a:t>
            </a:r>
            <a:r>
              <a:rPr lang="zh-CN" altLang="en-US" smtClean="0"/>
              <a:t>电容滤波电路</a:t>
            </a: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>
            <p:ph sz="half" idx="4294967295"/>
          </p:nvPr>
        </p:nvGraphicFramePr>
        <p:xfrm>
          <a:off x="539750" y="1557338"/>
          <a:ext cx="4446588" cy="1512887"/>
        </p:xfrm>
        <a:graphic>
          <a:graphicData uri="http://schemas.openxmlformats.org/presentationml/2006/ole">
            <p:oleObj spid="_x0000_s74757" name="Photo Editor 照片" r:id="rId3" imgW="15080180" imgH="18895238" progId="">
              <p:embed/>
            </p:oleObj>
          </a:graphicData>
        </a:graphic>
      </p:graphicFrame>
      <p:sp>
        <p:nvSpPr>
          <p:cNvPr id="74771" name="Rectangle 11"/>
          <p:cNvSpPr>
            <a:spLocks noChangeArrowheads="1"/>
          </p:cNvSpPr>
          <p:nvPr/>
        </p:nvSpPr>
        <p:spPr bwMode="auto">
          <a:xfrm>
            <a:off x="5219700" y="2636838"/>
            <a:ext cx="316865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     R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L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C</a:t>
            </a:r>
            <a:r>
              <a:rPr kumimoji="1" lang="zh-CN" altLang="zh-CN" sz="2400" b="1">
                <a:latin typeface="Times New Roman" pitchFamily="18" charset="0"/>
                <a:ea typeface="楷体_GB2312" pitchFamily="49" charset="-122"/>
              </a:rPr>
              <a:t>越大，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即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τ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越大时，</a:t>
            </a:r>
            <a:r>
              <a:rPr kumimoji="1" lang="zh-CN" altLang="zh-CN" sz="2400" b="1">
                <a:latin typeface="Times New Roman" pitchFamily="18" charset="0"/>
                <a:ea typeface="楷体_GB2312" pitchFamily="49" charset="-122"/>
              </a:rPr>
              <a:t>放电越慢，曲线越平滑，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滤波效果越好</a:t>
            </a:r>
            <a:r>
              <a:rPr kumimoji="1" lang="zh-CN" altLang="zh-CN" sz="2400" b="1">
                <a:latin typeface="Times New Roman" pitchFamily="18" charset="0"/>
                <a:ea typeface="楷体_GB2312" pitchFamily="49" charset="-122"/>
              </a:rPr>
              <a:t>。</a:t>
            </a:r>
            <a:endParaRPr lang="zh-CN" altLang="en-US" sz="2400" b="1">
              <a:solidFill>
                <a:srgbClr val="FF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ph sz="quarter" idx="4294967295"/>
          </p:nvPr>
        </p:nvGraphicFramePr>
        <p:xfrm>
          <a:off x="5292725" y="4652963"/>
          <a:ext cx="2592388" cy="1246187"/>
        </p:xfrm>
        <a:graphic>
          <a:graphicData uri="http://schemas.openxmlformats.org/presentationml/2006/ole">
            <p:oleObj spid="_x0000_s74766" name="公式" r:id="rId4" imgW="1320480" imgH="634680" progId="Equation.3">
              <p:embed/>
            </p:oleObj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>
            <p:ph sz="quarter" idx="4294967295"/>
          </p:nvPr>
        </p:nvGraphicFramePr>
        <p:xfrm>
          <a:off x="539750" y="2997200"/>
          <a:ext cx="4176713" cy="1755775"/>
        </p:xfrm>
        <a:graphic>
          <a:graphicData uri="http://schemas.openxmlformats.org/presentationml/2006/ole">
            <p:oleObj spid="_x0000_s74769" name="Photo Editor 照片" r:id="rId5" imgW="15080180" imgH="18895238" progId="">
              <p:embed/>
            </p:oleObj>
          </a:graphicData>
        </a:graphic>
      </p:graphicFrame>
      <p:pic>
        <p:nvPicPr>
          <p:cNvPr id="74772" name="Picture 21" descr="Dz10030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088" y="4797425"/>
            <a:ext cx="360045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Rectangle 2"/>
          <p:cNvSpPr>
            <a:spLocks noChangeArrowheads="1"/>
          </p:cNvSpPr>
          <p:nvPr/>
        </p:nvSpPr>
        <p:spPr bwMode="gray">
          <a:xfrm>
            <a:off x="971550" y="2781300"/>
            <a:ext cx="67691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CN" altLang="en-US" sz="2800" b="1">
                <a:latin typeface="Arial Black" pitchFamily="34" charset="0"/>
              </a:rPr>
              <a:t>    如何设计和制作电路</a:t>
            </a:r>
            <a:endParaRPr lang="en-US" altLang="zh-CN" sz="2800" b="1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3 </a:t>
            </a:r>
            <a:r>
              <a:rPr lang="zh-CN" altLang="en-US" smtClean="0"/>
              <a:t>电容滤波电路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971550" y="1557338"/>
          <a:ext cx="3635375" cy="3478212"/>
        </p:xfrm>
        <a:graphic>
          <a:graphicData uri="http://schemas.openxmlformats.org/presentationml/2006/ole">
            <p:oleObj spid="_x0000_s73736" name="Photo Editor 照片" r:id="rId3" imgW="12460439" imgH="11923810" progId="">
              <p:embed/>
            </p:oleObj>
          </a:graphicData>
        </a:graphic>
      </p:graphicFrame>
      <p:sp>
        <p:nvSpPr>
          <p:cNvPr id="73738" name="Text Box 6"/>
          <p:cNvSpPr txBox="1">
            <a:spLocks noChangeArrowheads="1"/>
          </p:cNvSpPr>
          <p:nvPr/>
        </p:nvSpPr>
        <p:spPr bwMode="auto">
          <a:xfrm>
            <a:off x="4859338" y="3068638"/>
            <a:ext cx="39116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有滤波电容时，由于二极管导通角减小，平均电流增大，故其峰值电流很大。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4 </a:t>
            </a:r>
            <a:r>
              <a:rPr lang="zh-CN" altLang="en-US" smtClean="0"/>
              <a:t>稳压管稳压电路</a:t>
            </a:r>
          </a:p>
        </p:txBody>
      </p:sp>
      <p:graphicFrame>
        <p:nvGraphicFramePr>
          <p:cNvPr id="81926" name="Object 8"/>
          <p:cNvGraphicFramePr>
            <a:graphicFrameLocks noChangeAspect="1"/>
          </p:cNvGraphicFramePr>
          <p:nvPr>
            <p:ph sz="half" idx="4294967295"/>
          </p:nvPr>
        </p:nvGraphicFramePr>
        <p:xfrm>
          <a:off x="1042988" y="1700213"/>
          <a:ext cx="6840537" cy="2640012"/>
        </p:xfrm>
        <a:graphic>
          <a:graphicData uri="http://schemas.openxmlformats.org/presentationml/2006/ole">
            <p:oleObj spid="_x0000_s81926" name="Photo Editor 照片" r:id="rId3" imgW="17933333" imgH="6923810" progId="">
              <p:embed/>
            </p:oleObj>
          </a:graphicData>
        </a:graphic>
      </p:graphicFrame>
      <p:sp>
        <p:nvSpPr>
          <p:cNvPr id="81928" name="Text Box 6"/>
          <p:cNvSpPr txBox="1">
            <a:spLocks noChangeArrowheads="1"/>
          </p:cNvSpPr>
          <p:nvPr/>
        </p:nvSpPr>
        <p:spPr bwMode="auto">
          <a:xfrm>
            <a:off x="827088" y="4652963"/>
            <a:ext cx="7489825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利用限流电阻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R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上的电压变化来补偿输入电压的波动；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利用稳压管上的电流变化来补偿负载引起的电流变化。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4 </a:t>
            </a:r>
            <a:r>
              <a:rPr lang="zh-CN" altLang="en-US" smtClean="0"/>
              <a:t>稳压管稳压电路</a:t>
            </a:r>
          </a:p>
        </p:txBody>
      </p:sp>
      <p:sp>
        <p:nvSpPr>
          <p:cNvPr id="83978" name="Text Box 3"/>
          <p:cNvSpPr txBox="1">
            <a:spLocks noChangeArrowheads="1"/>
          </p:cNvSpPr>
          <p:nvPr/>
        </p:nvSpPr>
        <p:spPr bwMode="auto">
          <a:xfrm>
            <a:off x="457200" y="1484313"/>
            <a:ext cx="86868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zh-CN" altLang="zh-CN" sz="2400" b="1">
                <a:latin typeface="Times New Roman" pitchFamily="18" charset="0"/>
                <a:ea typeface="楷体_GB2312" pitchFamily="49" charset="-122"/>
              </a:rPr>
              <a:t>的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选择   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＝（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～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Z</a:t>
            </a:r>
            <a:endParaRPr kumimoji="1" lang="en-US" altLang="zh-CN" sz="2400" b="1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</a:t>
            </a:r>
            <a:r>
              <a:rPr kumimoji="1" lang="zh-CN" altLang="zh-CN" sz="2400" b="1">
                <a:latin typeface="Times New Roman" pitchFamily="18" charset="0"/>
                <a:ea typeface="楷体_GB2312" pitchFamily="49" charset="-122"/>
              </a:rPr>
              <a:t>稳压管的选择    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Z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＝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U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O     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 I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ZM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－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Z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 &gt; 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Lmax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－ 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Lmin</a:t>
            </a:r>
            <a:endParaRPr kumimoji="1" lang="en-US" altLang="zh-CN" sz="2400" b="1">
              <a:latin typeface="Times New Roman" pitchFamily="18" charset="0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）</a:t>
            </a:r>
            <a:r>
              <a:rPr kumimoji="1" lang="zh-CN" altLang="zh-CN" sz="2400" b="1">
                <a:latin typeface="Times New Roman" pitchFamily="18" charset="0"/>
                <a:ea typeface="楷体_GB2312" pitchFamily="49" charset="-122"/>
              </a:rPr>
              <a:t>限流电阻的选择     保证稳压管既稳压又不损坏。</a:t>
            </a:r>
            <a:endParaRPr kumimoji="1" lang="zh-CN" altLang="en-US" sz="2400" b="1"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979613" y="3573463"/>
          <a:ext cx="1841500" cy="842962"/>
        </p:xfrm>
        <a:graphic>
          <a:graphicData uri="http://schemas.openxmlformats.org/presentationml/2006/ole">
            <p:oleObj spid="_x0000_s83975" name="公式" r:id="rId3" imgW="939600" imgH="431640" progId="Equation.3">
              <p:embed/>
            </p:oleObj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2051050" y="5445125"/>
          <a:ext cx="1892300" cy="842963"/>
        </p:xfrm>
        <a:graphic>
          <a:graphicData uri="http://schemas.openxmlformats.org/presentationml/2006/ole">
            <p:oleObj spid="_x0000_s83976" name="公式" r:id="rId4" imgW="965160" imgH="431640" progId="Equation.3">
              <p:embed/>
            </p:oleObj>
          </a:graphicData>
        </a:graphic>
      </p:graphicFrame>
      <p:pic>
        <p:nvPicPr>
          <p:cNvPr id="8397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825" y="3789363"/>
            <a:ext cx="308927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80" name="Text Box 7"/>
          <p:cNvSpPr txBox="1">
            <a:spLocks noChangeArrowheads="1"/>
          </p:cNvSpPr>
          <p:nvPr/>
        </p:nvSpPr>
        <p:spPr bwMode="auto">
          <a:xfrm>
            <a:off x="611188" y="29972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电网电压最低且负载电流最大时，稳压管的电流最小。</a:t>
            </a:r>
          </a:p>
        </p:txBody>
      </p:sp>
      <p:sp>
        <p:nvSpPr>
          <p:cNvPr id="83981" name="Text Box 9"/>
          <p:cNvSpPr txBox="1">
            <a:spLocks noChangeArrowheads="1"/>
          </p:cNvSpPr>
          <p:nvPr/>
        </p:nvSpPr>
        <p:spPr bwMode="auto">
          <a:xfrm>
            <a:off x="684213" y="4508500"/>
            <a:ext cx="39608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电网电压最高且负载电流最小时，稳压管的电流最大。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5 </a:t>
            </a:r>
            <a:r>
              <a:rPr lang="zh-CN" altLang="en-US" smtClean="0"/>
              <a:t>三端稳压器</a:t>
            </a:r>
          </a:p>
        </p:txBody>
      </p:sp>
      <p:sp>
        <p:nvSpPr>
          <p:cNvPr id="399362" name="Text Box 11"/>
          <p:cNvSpPr txBox="1">
            <a:spLocks noChangeArrowheads="1"/>
          </p:cNvSpPr>
          <p:nvPr/>
        </p:nvSpPr>
        <p:spPr bwMode="auto">
          <a:xfrm>
            <a:off x="1116013" y="1557338"/>
            <a:ext cx="511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注意引脚的含义</a:t>
            </a:r>
          </a:p>
        </p:txBody>
      </p:sp>
      <p:pic>
        <p:nvPicPr>
          <p:cNvPr id="399363" name="Picture 9" descr="u=3710201708,2221043246&amp;fm=23&amp;gp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313" y="2925763"/>
            <a:ext cx="16573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64" name="Picture 11" descr="u=1832709796,4169664775&amp;fm=23&amp;gp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025" y="2709863"/>
            <a:ext cx="18002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65" name="Picture 13" descr="u=1620901372,725020941&amp;fm=23&amp;gp=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2781300"/>
            <a:ext cx="2087563" cy="167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66" name="Picture 15" descr="u=2519439024,1901748907&amp;fm=23&amp;gp=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850" y="2781300"/>
            <a:ext cx="1992313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</a:t>
            </a:r>
            <a:r>
              <a:rPr lang="en-US" altLang="zh-CN" smtClean="0"/>
              <a:t>5 </a:t>
            </a:r>
            <a:r>
              <a:rPr lang="zh-CN" altLang="en-US" smtClean="0"/>
              <a:t>三端稳压器</a:t>
            </a:r>
          </a:p>
        </p:txBody>
      </p:sp>
      <p:sp>
        <p:nvSpPr>
          <p:cNvPr id="400386" name="Text Box 5"/>
          <p:cNvSpPr txBox="1">
            <a:spLocks noChangeArrowheads="1"/>
          </p:cNvSpPr>
          <p:nvPr/>
        </p:nvSpPr>
        <p:spPr bwMode="auto">
          <a:xfrm>
            <a:off x="1044575" y="1485900"/>
            <a:ext cx="626745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7800</a:t>
            </a:r>
            <a:r>
              <a:rPr lang="zh-CN" altLang="zh-CN" sz="2400" b="1">
                <a:latin typeface="Times New Roman" pitchFamily="18" charset="0"/>
                <a:ea typeface="楷体_GB2312" pitchFamily="49" charset="-122"/>
              </a:rPr>
              <a:t>系列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（固定输出正电压）</a:t>
            </a:r>
          </a:p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7900</a:t>
            </a:r>
            <a:r>
              <a:rPr lang="zh-CN" altLang="zh-CN" sz="2400" b="1">
                <a:latin typeface="Times New Roman" pitchFamily="18" charset="0"/>
                <a:ea typeface="楷体_GB2312" pitchFamily="49" charset="-122"/>
              </a:rPr>
              <a:t>系列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（固定输出负电压）</a:t>
            </a:r>
          </a:p>
        </p:txBody>
      </p:sp>
      <p:sp>
        <p:nvSpPr>
          <p:cNvPr id="400387" name="Text Box 4"/>
          <p:cNvSpPr txBox="1">
            <a:spLocks noChangeArrowheads="1"/>
          </p:cNvSpPr>
          <p:nvPr/>
        </p:nvSpPr>
        <p:spPr bwMode="auto">
          <a:xfrm>
            <a:off x="468313" y="2781300"/>
            <a:ext cx="8351837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输出电压：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5V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6V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9V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12V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15V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18V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24V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输出电流：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1.5A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7800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）、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0.5A 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78M00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）、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0.1A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78L00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）</a:t>
            </a:r>
          </a:p>
        </p:txBody>
      </p:sp>
      <p:pic>
        <p:nvPicPr>
          <p:cNvPr id="40038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3789363"/>
            <a:ext cx="676910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40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1341438"/>
            <a:ext cx="6249988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1410" name="Rectangle 2"/>
          <p:cNvSpPr>
            <a:spLocks noChangeArrowheads="1"/>
          </p:cNvSpPr>
          <p:nvPr/>
        </p:nvSpPr>
        <p:spPr bwMode="gray">
          <a:xfrm>
            <a:off x="457200" y="503238"/>
            <a:ext cx="8153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1">
                <a:latin typeface="Arial Black" pitchFamily="34" charset="0"/>
              </a:rPr>
              <a:t>    三端稳压器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三端稳压器</a:t>
            </a:r>
          </a:p>
        </p:txBody>
      </p:sp>
      <p:sp>
        <p:nvSpPr>
          <p:cNvPr id="87049" name="Text Box 5"/>
          <p:cNvSpPr txBox="1">
            <a:spLocks noChangeArrowheads="1"/>
          </p:cNvSpPr>
          <p:nvPr/>
        </p:nvSpPr>
        <p:spPr bwMode="auto">
          <a:xfrm>
            <a:off x="1044575" y="1485900"/>
            <a:ext cx="6119813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W17</a:t>
            </a:r>
            <a:r>
              <a:rPr lang="zh-CN" altLang="zh-CN" sz="2400" b="1">
                <a:latin typeface="Times New Roman" pitchFamily="18" charset="0"/>
                <a:ea typeface="楷体_GB2312" pitchFamily="49" charset="-122"/>
              </a:rPr>
              <a:t>系列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（可调式正输出电压）</a:t>
            </a:r>
          </a:p>
          <a:p>
            <a:pPr>
              <a:spcBef>
                <a:spcPct val="50000"/>
              </a:spcBef>
            </a:pPr>
            <a:r>
              <a:rPr lang="en-US" altLang="zh-CN" sz="2400" b="1">
                <a:latin typeface="Times New Roman" pitchFamily="18" charset="0"/>
                <a:ea typeface="楷体_GB2312" pitchFamily="49" charset="-122"/>
              </a:rPr>
              <a:t>W37</a:t>
            </a:r>
            <a:r>
              <a:rPr lang="zh-CN" altLang="zh-CN" sz="2400" b="1">
                <a:latin typeface="Times New Roman" pitchFamily="18" charset="0"/>
                <a:ea typeface="楷体_GB2312" pitchFamily="49" charset="-122"/>
              </a:rPr>
              <a:t>系列</a:t>
            </a:r>
            <a:r>
              <a:rPr lang="zh-CN" altLang="en-US" sz="2400" b="1">
                <a:latin typeface="Times New Roman" pitchFamily="18" charset="0"/>
                <a:ea typeface="楷体_GB2312" pitchFamily="49" charset="-122"/>
              </a:rPr>
              <a:t>（可调式负输出电压）</a:t>
            </a:r>
          </a:p>
        </p:txBody>
      </p:sp>
      <p:sp>
        <p:nvSpPr>
          <p:cNvPr id="87050" name="Text Box 4"/>
          <p:cNvSpPr txBox="1">
            <a:spLocks noChangeArrowheads="1"/>
          </p:cNvSpPr>
          <p:nvPr/>
        </p:nvSpPr>
        <p:spPr bwMode="auto">
          <a:xfrm>
            <a:off x="468313" y="2781300"/>
            <a:ext cx="8675687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W117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（军品级）；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W217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（工业品级）；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W317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（民品级）。</a:t>
            </a:r>
          </a:p>
          <a:p>
            <a:pPr>
              <a:lnSpc>
                <a:spcPct val="120000"/>
              </a:lnSpc>
            </a:pP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输出电流：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1.5A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W117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）、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0.5A 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W117M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）、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0.1A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（</a:t>
            </a: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W117L</a:t>
            </a: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）</a:t>
            </a:r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1042988" y="4581525"/>
          <a:ext cx="2295525" cy="819150"/>
        </p:xfrm>
        <a:graphic>
          <a:graphicData uri="http://schemas.openxmlformats.org/presentationml/2006/ole">
            <p:oleObj spid="_x0000_s87046" name="Equation" r:id="rId3" imgW="1206360" imgH="431640" progId="Equation.3">
              <p:embed/>
            </p:oleObj>
          </a:graphicData>
        </a:graphic>
      </p:graphicFrame>
      <p:graphicFrame>
        <p:nvGraphicFramePr>
          <p:cNvPr id="72710" name="Object 6"/>
          <p:cNvGraphicFramePr>
            <a:graphicFrameLocks noChangeAspect="1"/>
          </p:cNvGraphicFramePr>
          <p:nvPr/>
        </p:nvGraphicFramePr>
        <p:xfrm>
          <a:off x="4067175" y="3933825"/>
          <a:ext cx="4319588" cy="2205038"/>
        </p:xfrm>
        <a:graphic>
          <a:graphicData uri="http://schemas.openxmlformats.org/presentationml/2006/ole">
            <p:oleObj spid="_x0000_s87047" name="Photo Editor 照片" r:id="rId4" imgW="11403017" imgH="5819048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实用</a:t>
            </a:r>
            <a:r>
              <a:rPr lang="en-US" altLang="zh-CN" smtClean="0">
                <a:latin typeface="黑体" pitchFamily="2" charset="-122"/>
              </a:rPr>
              <a:t>±</a:t>
            </a:r>
            <a:r>
              <a:rPr lang="en-US" altLang="zh-CN" smtClean="0"/>
              <a:t>12V</a:t>
            </a:r>
            <a:r>
              <a:rPr lang="zh-CN" altLang="en-US" smtClean="0"/>
              <a:t>稳压电源</a:t>
            </a:r>
          </a:p>
        </p:txBody>
      </p:sp>
      <p:pic>
        <p:nvPicPr>
          <p:cNvPr id="40345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84313"/>
            <a:ext cx="7920037" cy="440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版图布线</a:t>
            </a:r>
          </a:p>
        </p:txBody>
      </p:sp>
      <p:pic>
        <p:nvPicPr>
          <p:cNvPr id="4044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557338"/>
            <a:ext cx="8802687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实验电路</a:t>
            </a:r>
          </a:p>
        </p:txBody>
      </p:sp>
      <p:pic>
        <p:nvPicPr>
          <p:cNvPr id="40550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341438"/>
            <a:ext cx="6446838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  基本步骤</a:t>
            </a:r>
          </a:p>
        </p:txBody>
      </p:sp>
      <p:sp>
        <p:nvSpPr>
          <p:cNvPr id="3788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8888" y="1700213"/>
            <a:ext cx="5327650" cy="3673475"/>
          </a:xfrm>
        </p:spPr>
        <p:txBody>
          <a:bodyPr/>
          <a:lstStyle/>
          <a:p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分析要求和技术指标</a:t>
            </a:r>
          </a:p>
          <a:p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确定方案，搜寻元器件</a:t>
            </a:r>
          </a:p>
          <a:p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电路仿真和优化</a:t>
            </a:r>
          </a:p>
          <a:p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电路加工和调测</a:t>
            </a:r>
          </a:p>
          <a:p>
            <a:r>
              <a:rPr lang="zh-CN" altLang="en-US" b="1" smtClean="0">
                <a:latin typeface="Times New Roman" pitchFamily="18" charset="0"/>
                <a:ea typeface="楷体_GB2312" pitchFamily="49" charset="-122"/>
              </a:rPr>
              <a:t>总结，修改。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2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 设计要求</a:t>
            </a:r>
          </a:p>
        </p:txBody>
      </p:sp>
      <p:sp>
        <p:nvSpPr>
          <p:cNvPr id="4065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31913" y="1557338"/>
            <a:ext cx="6408737" cy="45370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zh-CN" altLang="en-US" sz="2400" b="1" smtClean="0">
              <a:latin typeface="Times New Roman" pitchFamily="18" charset="0"/>
              <a:ea typeface="楷体_GB2312" pitchFamily="49" charset="-122"/>
            </a:endParaRP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输出电压</a:t>
            </a: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5V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最大输出电流</a:t>
            </a: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0.5A</a:t>
            </a:r>
            <a:endParaRPr lang="zh-CN" altLang="en-US" sz="2400" b="1" smtClean="0">
              <a:latin typeface="Times New Roman" pitchFamily="18" charset="0"/>
              <a:ea typeface="楷体_GB2312" pitchFamily="49" charset="-122"/>
            </a:endParaRP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电压调整率</a:t>
            </a: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&lt;4%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电流调整率</a:t>
            </a: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&lt;4%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纹波系数</a:t>
            </a: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&lt;5%</a:t>
            </a: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</a:t>
            </a:r>
          </a:p>
          <a:p>
            <a:endParaRPr lang="zh-CN" altLang="en-US" sz="2400" b="1" smtClean="0">
              <a:latin typeface="Times New Roman" pitchFamily="18" charset="0"/>
              <a:ea typeface="楷体_GB2312" pitchFamily="49" charset="-122"/>
            </a:endParaRPr>
          </a:p>
          <a:p>
            <a:endParaRPr lang="zh-CN" altLang="en-US" sz="2400" b="1" smtClean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3" name="Text Box 5"/>
          <p:cNvSpPr txBox="1">
            <a:spLocks noChangeArrowheads="1"/>
          </p:cNvSpPr>
          <p:nvPr/>
        </p:nvSpPr>
        <p:spPr bwMode="auto">
          <a:xfrm>
            <a:off x="971550" y="1557338"/>
            <a:ext cx="7099300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kumimoji="1" lang="zh-CN" altLang="en-US" sz="2400" b="1">
                <a:latin typeface="Arial Black" pitchFamily="34" charset="0"/>
                <a:ea typeface="楷体_GB2312" pitchFamily="49" charset="-122"/>
              </a:rPr>
              <a:t>研究以下问题：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黑体" pitchFamily="2" charset="-122"/>
              <a:buAutoNum type="circleNumDbPlain"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电容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C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、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C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、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</a:rPr>
              <a:t>C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O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有什么要求</a:t>
            </a:r>
            <a:r>
              <a:rPr kumimoji="1" lang="zh-CN" altLang="en-US" sz="2400" b="1">
                <a:latin typeface="Arial Black" pitchFamily="34" charset="0"/>
                <a:ea typeface="楷体_GB2312" pitchFamily="49" charset="-122"/>
              </a:rPr>
              <a:t>，一般如何选择？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      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黑体" pitchFamily="2" charset="-122"/>
              <a:buAutoNum type="circleNumDbPlain"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电流调整率由什么参数决定，如何降低？</a:t>
            </a:r>
            <a:endParaRPr kumimoji="1" lang="en-US" altLang="zh-CN" sz="2400" b="1">
              <a:latin typeface="Times New Roman" pitchFamily="18" charset="0"/>
              <a:ea typeface="楷体_GB2312" pitchFamily="49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黑体" pitchFamily="2" charset="-122"/>
              <a:buAutoNum type="circleNumDbPlain"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如何减小纹波</a:t>
            </a:r>
            <a:r>
              <a:rPr kumimoji="1" lang="zh-CN" altLang="en-US" sz="2400" b="1">
                <a:latin typeface="Arial Black" pitchFamily="34" charset="0"/>
                <a:ea typeface="楷体_GB2312" pitchFamily="49" charset="-122"/>
              </a:rPr>
              <a:t>？</a:t>
            </a:r>
            <a:endParaRPr kumimoji="1" lang="en-US" altLang="zh-CN" sz="2400" b="1">
              <a:latin typeface="Arial Black" pitchFamily="34" charset="0"/>
              <a:ea typeface="楷体_GB2312" pitchFamily="49" charset="-122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endParaRPr kumimoji="1" lang="zh-CN" altLang="en-US" sz="2400" b="1">
              <a:latin typeface="Arial Black" pitchFamily="34" charset="0"/>
              <a:ea typeface="楷体_GB2312" pitchFamily="49" charset="-122"/>
            </a:endParaRPr>
          </a:p>
        </p:txBody>
      </p:sp>
      <p:pic>
        <p:nvPicPr>
          <p:cNvPr id="40755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3789363"/>
            <a:ext cx="676910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7555" name="Rectangle 2"/>
          <p:cNvSpPr>
            <a:spLocks noChangeArrowheads="1"/>
          </p:cNvSpPr>
          <p:nvPr/>
        </p:nvSpPr>
        <p:spPr bwMode="gray">
          <a:xfrm>
            <a:off x="457200" y="503238"/>
            <a:ext cx="8153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1">
                <a:latin typeface="Arial Black" pitchFamily="34" charset="0"/>
              </a:rPr>
              <a:t>    直流电源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7" name="WordArt 3"/>
          <p:cNvSpPr>
            <a:spLocks noChangeArrowheads="1" noChangeShapeType="1" noTextEdit="1"/>
          </p:cNvSpPr>
          <p:nvPr/>
        </p:nvSpPr>
        <p:spPr bwMode="gray">
          <a:xfrm>
            <a:off x="2057400" y="4953000"/>
            <a:ext cx="50292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latin typeface="Verdana"/>
              </a:rPr>
              <a:t>Thank You !</a:t>
            </a:r>
            <a:endParaRPr lang="zh-CN" altLang="en-US" sz="54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latin typeface="Verdana"/>
            </a:endParaRPr>
          </a:p>
        </p:txBody>
      </p:sp>
      <p:sp>
        <p:nvSpPr>
          <p:cNvPr id="408578" name="Rectangle 4"/>
          <p:cNvSpPr>
            <a:spLocks noChangeArrowheads="1"/>
          </p:cNvSpPr>
          <p:nvPr/>
        </p:nvSpPr>
        <p:spPr bwMode="white">
          <a:xfrm>
            <a:off x="2133600" y="5715000"/>
            <a:ext cx="5105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endParaRPr lang="en-US" altLang="zh-CN" sz="1400" b="1">
              <a:solidFill>
                <a:schemeClr val="folHlink"/>
              </a:solidFill>
              <a:ea typeface="宋体" charset="-122"/>
            </a:endParaRPr>
          </a:p>
        </p:txBody>
      </p:sp>
      <p:sp>
        <p:nvSpPr>
          <p:cNvPr id="408579" name="Rectangle 4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555875" y="6524625"/>
            <a:ext cx="6526213" cy="381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400" b="1" smtClean="0">
                <a:latin typeface="Arial" charset="0"/>
                <a:ea typeface="宋体" charset="-122"/>
              </a:rPr>
              <a:t>University of Electronic Science and Technology of China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  分析要求和技术指标</a:t>
            </a:r>
          </a:p>
        </p:txBody>
      </p:sp>
      <p:sp>
        <p:nvSpPr>
          <p:cNvPr id="37990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6013" y="1700213"/>
            <a:ext cx="7272337" cy="388937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要求：</a:t>
            </a:r>
          </a:p>
          <a:p>
            <a:pPr>
              <a:lnSpc>
                <a:spcPct val="90000"/>
              </a:lnSpc>
            </a:pP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实现的功能、可用的电源</a:t>
            </a:r>
          </a:p>
          <a:p>
            <a:pPr>
              <a:lnSpc>
                <a:spcPct val="90000"/>
              </a:lnSpc>
            </a:pP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接口、体积、形状、成本</a:t>
            </a:r>
          </a:p>
          <a:p>
            <a:pPr>
              <a:lnSpc>
                <a:spcPct val="90000"/>
              </a:lnSpc>
            </a:pP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    …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技术指标：</a:t>
            </a:r>
          </a:p>
          <a:p>
            <a:pPr>
              <a:lnSpc>
                <a:spcPct val="90000"/>
              </a:lnSpc>
            </a:pP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频带宽度、放大倍数、输入输出阻抗</a:t>
            </a:r>
          </a:p>
          <a:p>
            <a:pPr>
              <a:lnSpc>
                <a:spcPct val="90000"/>
              </a:lnSpc>
            </a:pP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输出功率、失真、频率稳定度</a:t>
            </a:r>
          </a:p>
          <a:p>
            <a:pPr>
              <a:lnSpc>
                <a:spcPct val="90000"/>
              </a:lnSpc>
            </a:pP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   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2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  确定方案、搜寻器件</a:t>
            </a:r>
          </a:p>
        </p:txBody>
      </p:sp>
      <p:sp>
        <p:nvSpPr>
          <p:cNvPr id="3809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42988" y="1412875"/>
            <a:ext cx="7705725" cy="44640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方案：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电路原理？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有哪些实现方案？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分立器件（复杂，不易调试）、集成器件？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单级、多级（指标分解）？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 …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元器件：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指标（极限参数）、封装形式、价格、买得到不？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</a:t>
            </a:r>
            <a:r>
              <a:rPr lang="en-US" altLang="zh-CN" sz="2400" b="1" dirty="0" smtClean="0">
                <a:latin typeface="Times New Roman" pitchFamily="18" charset="0"/>
                <a:ea typeface="楷体_GB2312" pitchFamily="49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  电路仿真和优化</a:t>
            </a:r>
          </a:p>
        </p:txBody>
      </p:sp>
      <p:sp>
        <p:nvSpPr>
          <p:cNvPr id="3819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6013" y="1700213"/>
            <a:ext cx="7272337" cy="33845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zh-CN" altLang="en-US" sz="2400" b="1" smtClean="0">
              <a:latin typeface="Times New Roman" pitchFamily="18" charset="0"/>
              <a:ea typeface="楷体_GB2312" pitchFamily="49" charset="-122"/>
            </a:endParaRP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用什么仿真软件？仿真准确度如何？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是否有需要的元件库？没有！咋办？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熟悉仿真测试探针、仪器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如何优化？优化哪些原件及参数</a:t>
            </a:r>
          </a:p>
          <a:p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   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/>
              <a:t>      电路加工和调测</a:t>
            </a:r>
          </a:p>
        </p:txBody>
      </p:sp>
      <p:sp>
        <p:nvSpPr>
          <p:cNvPr id="3829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42988" y="1412875"/>
            <a:ext cx="7705725" cy="44640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电路加工：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画</a:t>
            </a: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PCB</a:t>
            </a: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版图（软件？）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加工工艺、精度（对电路有多大影响？）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元器件焊接（封装及焊接方法）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检查是否虚焊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</a:t>
            </a: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 …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调试和测试：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测试方案、测量仪器、使用方法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如何调试，调试哪些参数？</a:t>
            </a:r>
          </a:p>
          <a:p>
            <a:r>
              <a:rPr lang="zh-CN" altLang="en-US" sz="2400" b="1" smtClean="0">
                <a:latin typeface="Times New Roman" pitchFamily="18" charset="0"/>
                <a:ea typeface="楷体_GB2312" pitchFamily="49" charset="-122"/>
              </a:rPr>
              <a:t>    </a:t>
            </a:r>
            <a:r>
              <a:rPr lang="en-US" altLang="zh-CN" sz="2400" b="1" smtClean="0">
                <a:latin typeface="Times New Roman" pitchFamily="18" charset="0"/>
                <a:ea typeface="楷体_GB2312" pitchFamily="49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/>
              <a:t>      总结、修改</a:t>
            </a:r>
          </a:p>
        </p:txBody>
      </p:sp>
      <p:sp>
        <p:nvSpPr>
          <p:cNvPr id="3840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6013" y="1700213"/>
            <a:ext cx="7272337" cy="33845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zh-CN" altLang="en-US" sz="2400" b="1" dirty="0" smtClean="0">
              <a:latin typeface="Times New Roman" pitchFamily="18" charset="0"/>
              <a:ea typeface="楷体_GB2312" pitchFamily="49" charset="-122"/>
            </a:endParaRP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调试的过程和方法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失败的原因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修改电路，重新设计和加工</a:t>
            </a:r>
          </a:p>
          <a:p>
            <a:r>
              <a:rPr lang="zh-CN" altLang="en-US" sz="2400" b="1" dirty="0" smtClean="0">
                <a:latin typeface="Times New Roman" pitchFamily="18" charset="0"/>
                <a:ea typeface="楷体_GB2312" pitchFamily="49" charset="-122"/>
              </a:rPr>
              <a:t>    总结报告   </a:t>
            </a:r>
            <a:endParaRPr lang="en-US" altLang="zh-CN" sz="2400" b="1" dirty="0" smtClean="0">
              <a:latin typeface="Times New Roman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5" name="Rectangle 2"/>
          <p:cNvSpPr>
            <a:spLocks noChangeArrowheads="1"/>
          </p:cNvSpPr>
          <p:nvPr/>
        </p:nvSpPr>
        <p:spPr bwMode="gray">
          <a:xfrm>
            <a:off x="971550" y="2781300"/>
            <a:ext cx="67691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b="1">
                <a:latin typeface="Arial Black" pitchFamily="34" charset="0"/>
              </a:rPr>
              <a:t>    电子线路应用设计</a:t>
            </a:r>
            <a:r>
              <a:rPr lang="en-US" altLang="zh-CN" sz="2800" b="1">
                <a:latin typeface="Arial Black" pitchFamily="34" charset="0"/>
              </a:rPr>
              <a:t>—</a:t>
            </a:r>
            <a:r>
              <a:rPr lang="zh-CN" altLang="en-US" sz="2800" b="1">
                <a:latin typeface="Arial Black" pitchFamily="34" charset="0"/>
              </a:rPr>
              <a:t>直流稳压电源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92TGp_best_light_v2">
  <a:themeElements>
    <a:clrScheme name="192TGp_best_light_v2 3">
      <a:dk1>
        <a:srgbClr val="000000"/>
      </a:dk1>
      <a:lt1>
        <a:srgbClr val="FFFFFF"/>
      </a:lt1>
      <a:dk2>
        <a:srgbClr val="1D1F6F"/>
      </a:dk2>
      <a:lt2>
        <a:srgbClr val="C0C0C0"/>
      </a:lt2>
      <a:accent1>
        <a:srgbClr val="4987E3"/>
      </a:accent1>
      <a:accent2>
        <a:srgbClr val="D9520F"/>
      </a:accent2>
      <a:accent3>
        <a:srgbClr val="FFFFFF"/>
      </a:accent3>
      <a:accent4>
        <a:srgbClr val="000000"/>
      </a:accent4>
      <a:accent5>
        <a:srgbClr val="B1C3EF"/>
      </a:accent5>
      <a:accent6>
        <a:srgbClr val="C4490C"/>
      </a:accent6>
      <a:hlink>
        <a:srgbClr val="36A1B6"/>
      </a:hlink>
      <a:folHlink>
        <a:srgbClr val="9CC769"/>
      </a:folHlink>
    </a:clrScheme>
    <a:fontScheme name="自定义 1">
      <a:majorFont>
        <a:latin typeface="Arial Black"/>
        <a:ea typeface="黑体"/>
        <a:cs typeface=""/>
      </a:majorFont>
      <a:minorFont>
        <a:latin typeface="Arial Blac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92TGp_best_light_v2 1">
        <a:dk1>
          <a:srgbClr val="000000"/>
        </a:dk1>
        <a:lt1>
          <a:srgbClr val="FFFFFF"/>
        </a:lt1>
        <a:dk2>
          <a:srgbClr val="135377"/>
        </a:dk2>
        <a:lt2>
          <a:srgbClr val="969696"/>
        </a:lt2>
        <a:accent1>
          <a:srgbClr val="2AA08A"/>
        </a:accent1>
        <a:accent2>
          <a:srgbClr val="9C88E6"/>
        </a:accent2>
        <a:accent3>
          <a:srgbClr val="FFFFFF"/>
        </a:accent3>
        <a:accent4>
          <a:srgbClr val="000000"/>
        </a:accent4>
        <a:accent5>
          <a:srgbClr val="ACCDC4"/>
        </a:accent5>
        <a:accent6>
          <a:srgbClr val="8D7BD0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2TGp_best_light_v2 2">
        <a:dk1>
          <a:srgbClr val="000000"/>
        </a:dk1>
        <a:lt1>
          <a:srgbClr val="FFFFFF"/>
        </a:lt1>
        <a:dk2>
          <a:srgbClr val="351155"/>
        </a:dk2>
        <a:lt2>
          <a:srgbClr val="969696"/>
        </a:lt2>
        <a:accent1>
          <a:srgbClr val="117AC1"/>
        </a:accent1>
        <a:accent2>
          <a:srgbClr val="38B890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32A682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92TGp_best_light_v2 3">
        <a:dk1>
          <a:srgbClr val="000000"/>
        </a:dk1>
        <a:lt1>
          <a:srgbClr val="FFFFFF"/>
        </a:lt1>
        <a:dk2>
          <a:srgbClr val="1D1F6F"/>
        </a:dk2>
        <a:lt2>
          <a:srgbClr val="C0C0C0"/>
        </a:lt2>
        <a:accent1>
          <a:srgbClr val="4987E3"/>
        </a:accent1>
        <a:accent2>
          <a:srgbClr val="D9520F"/>
        </a:accent2>
        <a:accent3>
          <a:srgbClr val="FFFFFF"/>
        </a:accent3>
        <a:accent4>
          <a:srgbClr val="000000"/>
        </a:accent4>
        <a:accent5>
          <a:srgbClr val="B1C3EF"/>
        </a:accent5>
        <a:accent6>
          <a:srgbClr val="C4490C"/>
        </a:accent6>
        <a:hlink>
          <a:srgbClr val="36A1B6"/>
        </a:hlink>
        <a:folHlink>
          <a:srgbClr val="9CC7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192TGp_best_light_v2</Template>
  <TotalTime>517</TotalTime>
  <Words>1306</Words>
  <Application>Microsoft Office PowerPoint</Application>
  <PresentationFormat>全屏显示(4:3)</PresentationFormat>
  <Paragraphs>142</Paragraphs>
  <Slides>32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192TGp_best_light_v2</vt:lpstr>
      <vt:lpstr>Image</vt:lpstr>
      <vt:lpstr>公式</vt:lpstr>
      <vt:lpstr>Photo Editor 照片</vt:lpstr>
      <vt:lpstr>Equation</vt:lpstr>
      <vt:lpstr>模拟电路基础</vt:lpstr>
      <vt:lpstr>幻灯片 2</vt:lpstr>
      <vt:lpstr>      基本步骤</vt:lpstr>
      <vt:lpstr>      分析要求和技术指标</vt:lpstr>
      <vt:lpstr>      确定方案、搜寻器件</vt:lpstr>
      <vt:lpstr>      电路仿真和优化</vt:lpstr>
      <vt:lpstr>      电路加工和调测</vt:lpstr>
      <vt:lpstr>      总结、修改</vt:lpstr>
      <vt:lpstr>幻灯片 9</vt:lpstr>
      <vt:lpstr>    直流稳压电源</vt:lpstr>
      <vt:lpstr>      要求</vt:lpstr>
      <vt:lpstr>      主要技术指标</vt:lpstr>
      <vt:lpstr>      直流稳压电源组成</vt:lpstr>
      <vt:lpstr>    1 电源变压器</vt:lpstr>
      <vt:lpstr>    2—整流电路</vt:lpstr>
      <vt:lpstr>    2 整流电路—半波整流</vt:lpstr>
      <vt:lpstr>    2 整流电路—桥式整流</vt:lpstr>
      <vt:lpstr>    3 电容滤波电路</vt:lpstr>
      <vt:lpstr>    3 电容滤波电路</vt:lpstr>
      <vt:lpstr>    3 电容滤波电路</vt:lpstr>
      <vt:lpstr>    4 稳压管稳压电路</vt:lpstr>
      <vt:lpstr>    4 稳压管稳压电路</vt:lpstr>
      <vt:lpstr>    5 三端稳压器</vt:lpstr>
      <vt:lpstr>    5 三端稳压器</vt:lpstr>
      <vt:lpstr>幻灯片 25</vt:lpstr>
      <vt:lpstr>    三端稳压器</vt:lpstr>
      <vt:lpstr>    实用±12V稳压电源</vt:lpstr>
      <vt:lpstr>    版图布线</vt:lpstr>
      <vt:lpstr>    实验电路</vt:lpstr>
      <vt:lpstr>     设计要求</vt:lpstr>
      <vt:lpstr>幻灯片 31</vt:lpstr>
      <vt:lpstr>幻灯片 32</vt:lpstr>
    </vt:vector>
  </TitlesOfParts>
  <Company>509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模拟电路基础</dc:title>
  <dc:creator>吴涛</dc:creator>
  <cp:lastModifiedBy>User</cp:lastModifiedBy>
  <cp:revision>47</cp:revision>
  <dcterms:created xsi:type="dcterms:W3CDTF">2007-09-18T07:32:14Z</dcterms:created>
  <dcterms:modified xsi:type="dcterms:W3CDTF">2015-07-08T05:57:45Z</dcterms:modified>
</cp:coreProperties>
</file>